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9" r:id="rId3"/>
    <p:sldId id="257" r:id="rId4"/>
    <p:sldId id="264" r:id="rId5"/>
    <p:sldId id="258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1FFCC-0775-4707-822B-11B8F47365DD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C58BF-5765-4C10-9BF7-9F590506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8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58BF-5765-4C10-9BF7-9F590506B9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58BF-5765-4C10-9BF7-9F590506B9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58BF-5765-4C10-9BF7-9F590506B9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58BF-5765-4C10-9BF7-9F590506B9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58BF-5765-4C10-9BF7-9F590506B9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58BF-5765-4C10-9BF7-9F590506B9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58BF-5765-4C10-9BF7-9F590506B9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58BF-5765-4C10-9BF7-9F590506B9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C865C7-FFF6-42EA-A516-95FB70FE99D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4AA7A6-0155-4D69-9ACD-1EA893D18B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Treat Autism with TCM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Zhenzhen</a:t>
            </a:r>
            <a:r>
              <a:rPr lang="en-US" dirty="0" smtClean="0"/>
              <a:t> Zhang</a:t>
            </a:r>
          </a:p>
          <a:p>
            <a:r>
              <a:rPr lang="en-US" dirty="0" err="1" smtClean="0"/>
              <a:t>Lic</a:t>
            </a:r>
            <a:r>
              <a:rPr lang="en-US" dirty="0" smtClean="0"/>
              <a:t>. Acupuncturist/Herbalist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239000" cy="1143000"/>
          </a:xfrm>
        </p:spPr>
        <p:txBody>
          <a:bodyPr/>
          <a:lstStyle/>
          <a:p>
            <a:r>
              <a:rPr lang="en-US" dirty="0" smtClean="0"/>
              <a:t>TCM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239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Kidney Deficiency (Prenatal Defect)</a:t>
            </a:r>
          </a:p>
          <a:p>
            <a:pPr lvl="1"/>
            <a:r>
              <a:rPr lang="en-US" dirty="0" smtClean="0"/>
              <a:t>variety of developmental delays or unbalanced development</a:t>
            </a:r>
          </a:p>
          <a:p>
            <a:r>
              <a:rPr lang="en-US" dirty="0" smtClean="0"/>
              <a:t>Heart </a:t>
            </a:r>
            <a:r>
              <a:rPr lang="en-US" dirty="0" err="1" smtClean="0"/>
              <a:t>shen</a:t>
            </a:r>
            <a:r>
              <a:rPr lang="en-US" dirty="0" smtClean="0"/>
              <a:t> /spirit disturbances</a:t>
            </a:r>
          </a:p>
          <a:p>
            <a:pPr lvl="1"/>
            <a:r>
              <a:rPr lang="en-US" dirty="0" smtClean="0"/>
              <a:t>Speech problems, delay or lack of talking, sleep problem</a:t>
            </a:r>
          </a:p>
          <a:p>
            <a:pPr lvl="1"/>
            <a:r>
              <a:rPr lang="en-US" dirty="0" smtClean="0"/>
              <a:t>Delayed social skills</a:t>
            </a:r>
          </a:p>
          <a:p>
            <a:r>
              <a:rPr lang="en-US" dirty="0" smtClean="0"/>
              <a:t>Liver </a:t>
            </a:r>
            <a:r>
              <a:rPr lang="en-US" dirty="0" err="1" smtClean="0"/>
              <a:t>Qi</a:t>
            </a:r>
            <a:r>
              <a:rPr lang="en-US" dirty="0" smtClean="0"/>
              <a:t>-body energy flow disharmonized</a:t>
            </a:r>
          </a:p>
          <a:p>
            <a:pPr lvl="1"/>
            <a:r>
              <a:rPr lang="en-US" dirty="0" smtClean="0"/>
              <a:t>Anger, </a:t>
            </a:r>
            <a:r>
              <a:rPr lang="en-US" dirty="0" smtClean="0"/>
              <a:t>uncontrollable</a:t>
            </a:r>
            <a:r>
              <a:rPr lang="en-US" dirty="0" smtClean="0"/>
              <a:t> </a:t>
            </a:r>
            <a:r>
              <a:rPr lang="en-US" dirty="0" smtClean="0"/>
              <a:t>bad </a:t>
            </a:r>
            <a:r>
              <a:rPr lang="en-US" dirty="0" smtClean="0"/>
              <a:t>temper</a:t>
            </a:r>
          </a:p>
          <a:p>
            <a:pPr lvl="1"/>
            <a:r>
              <a:rPr lang="en-US" dirty="0" smtClean="0"/>
              <a:t>Over active</a:t>
            </a:r>
          </a:p>
          <a:p>
            <a:r>
              <a:rPr lang="en-US" dirty="0" smtClean="0"/>
              <a:t> Stomach/Spleen dysfunction</a:t>
            </a:r>
          </a:p>
          <a:p>
            <a:pPr lvl="1"/>
            <a:r>
              <a:rPr lang="en-US" dirty="0" smtClean="0"/>
              <a:t>digestive problems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 smtClean="0"/>
              <a:t>Acupuncture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In-Office Treatment</a:t>
            </a:r>
            <a:endParaRPr lang="en-US" dirty="0" smtClean="0"/>
          </a:p>
          <a:p>
            <a:pPr lvl="1"/>
            <a:r>
              <a:rPr lang="en-US" dirty="0" smtClean="0"/>
              <a:t>Acupuncture </a:t>
            </a:r>
            <a:r>
              <a:rPr lang="en-US" dirty="0" smtClean="0"/>
              <a:t>points </a:t>
            </a:r>
            <a:r>
              <a:rPr lang="en-US" dirty="0" smtClean="0"/>
              <a:t>and meridians stimulation</a:t>
            </a:r>
          </a:p>
          <a:p>
            <a:pPr lvl="1"/>
            <a:r>
              <a:rPr lang="en-US" dirty="0" smtClean="0"/>
              <a:t>Methods:</a:t>
            </a:r>
          </a:p>
          <a:p>
            <a:pPr lvl="2"/>
            <a:r>
              <a:rPr lang="en-US" dirty="0" smtClean="0"/>
              <a:t>Quick needling, magnet suction cups, glass cups, </a:t>
            </a:r>
            <a:r>
              <a:rPr lang="en-US" dirty="0" err="1" smtClean="0"/>
              <a:t>Tuina</a:t>
            </a:r>
            <a:r>
              <a:rPr lang="en-US" dirty="0" smtClean="0"/>
              <a:t> massage</a:t>
            </a:r>
          </a:p>
          <a:p>
            <a:pPr lvl="1"/>
            <a:r>
              <a:rPr lang="en-US" dirty="0" smtClean="0"/>
              <a:t>Frequency:  </a:t>
            </a:r>
            <a:r>
              <a:rPr lang="en-US" dirty="0" smtClean="0"/>
              <a:t>twice per week, </a:t>
            </a:r>
          </a:p>
          <a:p>
            <a:pPr lvl="2"/>
            <a:r>
              <a:rPr lang="en-US" dirty="0" smtClean="0"/>
              <a:t>10-30minutes </a:t>
            </a:r>
          </a:p>
          <a:p>
            <a:pPr lvl="2"/>
            <a:r>
              <a:rPr lang="en-US" dirty="0" err="1" smtClean="0"/>
              <a:t>Tuina</a:t>
            </a:r>
            <a:r>
              <a:rPr lang="en-US" dirty="0" smtClean="0"/>
              <a:t> 5-10 times per meridians</a:t>
            </a:r>
            <a:endParaRPr lang="en-US" dirty="0"/>
          </a:p>
          <a:p>
            <a:r>
              <a:rPr lang="en-US" dirty="0" smtClean="0"/>
              <a:t>Home </a:t>
            </a:r>
            <a:r>
              <a:rPr lang="en-US" dirty="0" smtClean="0"/>
              <a:t>Care</a:t>
            </a:r>
          </a:p>
          <a:p>
            <a:pPr lvl="1"/>
            <a:r>
              <a:rPr lang="en-US" dirty="0" err="1" smtClean="0"/>
              <a:t>Tuina</a:t>
            </a:r>
            <a:r>
              <a:rPr lang="en-US" dirty="0" smtClean="0"/>
              <a:t> each meridians once per day, 20-30minutes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TCM Medicinal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Balancing Diet Consultation:</a:t>
            </a:r>
          </a:p>
          <a:p>
            <a:pPr lvl="1"/>
            <a:r>
              <a:rPr lang="en-US" dirty="0" smtClean="0"/>
              <a:t>Medicinal food and herbs</a:t>
            </a:r>
          </a:p>
          <a:p>
            <a:pPr lvl="1"/>
            <a:r>
              <a:rPr lang="en-US" dirty="0" smtClean="0"/>
              <a:t>Individualized  formula</a:t>
            </a:r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TCM Diet for Autism </a:t>
            </a:r>
            <a:br>
              <a:rPr lang="en-US" dirty="0" smtClean="0"/>
            </a:br>
            <a:r>
              <a:rPr lang="en-US" sz="22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Recommended food:</a:t>
            </a:r>
            <a:endParaRPr lang="en-US" dirty="0" smtClean="0"/>
          </a:p>
          <a:p>
            <a:pPr lvl="1"/>
            <a:r>
              <a:rPr lang="en-US" dirty="0" smtClean="0"/>
              <a:t>Dark/ black food: to nourishing </a:t>
            </a:r>
            <a:r>
              <a:rPr lang="en-US" dirty="0" err="1" smtClean="0"/>
              <a:t>Kd</a:t>
            </a:r>
            <a:r>
              <a:rPr lang="en-US" dirty="0" smtClean="0"/>
              <a:t> essence, the brain marrow</a:t>
            </a:r>
          </a:p>
          <a:p>
            <a:pPr lvl="2"/>
            <a:r>
              <a:rPr lang="en-US" dirty="0" smtClean="0"/>
              <a:t>Mushroom, black sesame, black beans, black dates, black rice, black wood </a:t>
            </a:r>
            <a:r>
              <a:rPr lang="en-US" dirty="0" smtClean="0"/>
              <a:t>ear (black </a:t>
            </a:r>
            <a:r>
              <a:rPr lang="en-US" dirty="0" smtClean="0"/>
              <a:t>edible tree fungus), </a:t>
            </a:r>
            <a:r>
              <a:rPr lang="en-US" dirty="0"/>
              <a:t>b</a:t>
            </a:r>
            <a:r>
              <a:rPr lang="en-US" dirty="0" smtClean="0"/>
              <a:t>lack burry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Nourishing brain/nerve foods: </a:t>
            </a:r>
          </a:p>
          <a:p>
            <a:pPr lvl="2"/>
            <a:r>
              <a:rPr lang="en-US" dirty="0" smtClean="0"/>
              <a:t>Nuts (e.g. walnuts)</a:t>
            </a:r>
            <a:endParaRPr lang="en-US" dirty="0" smtClean="0"/>
          </a:p>
          <a:p>
            <a:pPr lvl="2"/>
            <a:r>
              <a:rPr lang="en-US" dirty="0" smtClean="0"/>
              <a:t>Lecithin </a:t>
            </a:r>
            <a:r>
              <a:rPr lang="en-US" dirty="0" smtClean="0"/>
              <a:t>(e.g. egg</a:t>
            </a:r>
            <a:r>
              <a:rPr lang="en-US" dirty="0" smtClean="0"/>
              <a:t>, </a:t>
            </a:r>
            <a:r>
              <a:rPr lang="en-US" dirty="0" smtClean="0"/>
              <a:t>soybean),  </a:t>
            </a:r>
            <a:endParaRPr lang="en-US" dirty="0" smtClean="0"/>
          </a:p>
          <a:p>
            <a:pPr lvl="2"/>
            <a:r>
              <a:rPr lang="en-US" dirty="0" smtClean="0"/>
              <a:t>Vitamin </a:t>
            </a:r>
            <a:r>
              <a:rPr lang="en-US" dirty="0" smtClean="0"/>
              <a:t>B1 (e.g. </a:t>
            </a:r>
            <a:r>
              <a:rPr lang="en-US" dirty="0" smtClean="0"/>
              <a:t>liver, beans, brown rice, </a:t>
            </a:r>
            <a:r>
              <a:rPr lang="en-US" dirty="0" smtClean="0"/>
              <a:t>oat)</a:t>
            </a:r>
            <a:endParaRPr lang="en-US" dirty="0" smtClean="0"/>
          </a:p>
          <a:p>
            <a:pPr lvl="2"/>
            <a:r>
              <a:rPr lang="en-US" dirty="0" smtClean="0"/>
              <a:t>Omegar-3 (e.g. tuna, </a:t>
            </a:r>
            <a:r>
              <a:rPr lang="en-US" dirty="0" smtClean="0"/>
              <a:t>eel, sardines, </a:t>
            </a:r>
            <a:r>
              <a:rPr lang="en-US" dirty="0" smtClean="0"/>
              <a:t>salmon</a:t>
            </a:r>
            <a:r>
              <a:rPr lang="en-US" dirty="0" smtClean="0"/>
              <a:t>, </a:t>
            </a:r>
            <a:r>
              <a:rPr lang="en-US" dirty="0" smtClean="0"/>
              <a:t>cod) 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Vegetables: </a:t>
            </a:r>
            <a:r>
              <a:rPr lang="en-US" dirty="0" smtClean="0"/>
              <a:t>organic </a:t>
            </a:r>
          </a:p>
          <a:p>
            <a:r>
              <a:rPr lang="en-US" dirty="0" smtClean="0"/>
              <a:t>Exclusion:</a:t>
            </a:r>
            <a:endParaRPr lang="en-US" dirty="0" smtClean="0"/>
          </a:p>
          <a:p>
            <a:pPr lvl="1"/>
            <a:r>
              <a:rPr lang="en-US" dirty="0" smtClean="0"/>
              <a:t> food additives, preservatives and dyes.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/>
              <a:t>C</a:t>
            </a:r>
            <a:r>
              <a:rPr lang="en-US" dirty="0" smtClean="0"/>
              <a:t>ase </a:t>
            </a:r>
            <a:r>
              <a:rPr lang="en-US" dirty="0"/>
              <a:t>S</a:t>
            </a:r>
            <a:r>
              <a:rPr lang="en-US" dirty="0" smtClean="0"/>
              <a:t>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 4-year old </a:t>
            </a:r>
            <a:r>
              <a:rPr lang="en-US" sz="1800" dirty="0" smtClean="0"/>
              <a:t>girl, dx Autism when 2 ½ </a:t>
            </a:r>
            <a:r>
              <a:rPr lang="en-US" sz="1800" dirty="0" smtClean="0"/>
              <a:t>years old</a:t>
            </a:r>
            <a:r>
              <a:rPr lang="en-US" sz="1800" dirty="0" smtClean="0"/>
              <a:t> </a:t>
            </a:r>
          </a:p>
          <a:p>
            <a:endParaRPr lang="en-US" sz="1800" dirty="0" smtClean="0"/>
          </a:p>
          <a:p>
            <a:r>
              <a:rPr lang="en-US" altLang="zh-CN" sz="1800" dirty="0" smtClean="0"/>
              <a:t>Signs </a:t>
            </a:r>
            <a:r>
              <a:rPr lang="en-US" altLang="zh-CN" sz="1800" dirty="0" smtClean="0"/>
              <a:t>and symptoms: </a:t>
            </a:r>
          </a:p>
          <a:p>
            <a:pPr lvl="1"/>
            <a:r>
              <a:rPr lang="en-US" altLang="zh-CN" sz="1600" dirty="0" smtClean="0"/>
              <a:t>hurt other  </a:t>
            </a:r>
            <a:r>
              <a:rPr lang="en-US" altLang="zh-CN" sz="1600" dirty="0" smtClean="0"/>
              <a:t>kids (push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and</a:t>
            </a:r>
            <a:r>
              <a:rPr lang="en-US" altLang="zh-CN" sz="1600" dirty="0" smtClean="0"/>
              <a:t> bite), </a:t>
            </a:r>
            <a:r>
              <a:rPr lang="en-US" altLang="zh-CN" sz="1600" dirty="0" smtClean="0"/>
              <a:t>no </a:t>
            </a:r>
            <a:r>
              <a:rPr lang="en-US" altLang="zh-CN" sz="1600" dirty="0" smtClean="0"/>
              <a:t>interest in playing </a:t>
            </a:r>
            <a:r>
              <a:rPr lang="en-US" altLang="zh-CN" sz="1600" dirty="0" smtClean="0"/>
              <a:t>with other kids. Often </a:t>
            </a:r>
            <a:r>
              <a:rPr lang="en-US" altLang="zh-CN" sz="1600" dirty="0" smtClean="0"/>
              <a:t>cry for </a:t>
            </a:r>
            <a:r>
              <a:rPr lang="en-US" altLang="zh-CN" sz="1600" dirty="0" smtClean="0"/>
              <a:t>long time, no </a:t>
            </a:r>
            <a:r>
              <a:rPr lang="en-US" altLang="zh-CN" sz="1600" dirty="0" smtClean="0"/>
              <a:t>close relationship </a:t>
            </a:r>
            <a:r>
              <a:rPr lang="en-US" altLang="zh-CN" sz="1600" dirty="0" smtClean="0"/>
              <a:t>to </a:t>
            </a:r>
            <a:r>
              <a:rPr lang="en-US" altLang="zh-CN" sz="1600" dirty="0" smtClean="0"/>
              <a:t>parents or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relatives . Lack of </a:t>
            </a:r>
            <a:r>
              <a:rPr lang="en-US" sz="1600" dirty="0" smtClean="0"/>
              <a:t>eye contact. Dislike to talk.  Hard to calm down, </a:t>
            </a:r>
            <a:r>
              <a:rPr lang="en-US" sz="1600" dirty="0" smtClean="0"/>
              <a:t>can’t even  </a:t>
            </a:r>
            <a:r>
              <a:rPr lang="en-US" sz="1600" dirty="0" smtClean="0"/>
              <a:t>finish a meal. Take 2 hours to </a:t>
            </a:r>
            <a:r>
              <a:rPr lang="en-US" sz="1600" dirty="0" smtClean="0"/>
              <a:t>fall asleep</a:t>
            </a:r>
            <a:r>
              <a:rPr lang="en-US" sz="1600" dirty="0" smtClean="0"/>
              <a:t>, wake </a:t>
            </a:r>
            <a:r>
              <a:rPr lang="en-US" sz="1600" dirty="0" smtClean="0"/>
              <a:t>up middle of the night </a:t>
            </a:r>
            <a:r>
              <a:rPr lang="en-US" sz="1600" dirty="0" smtClean="0"/>
              <a:t>and can’t </a:t>
            </a:r>
            <a:r>
              <a:rPr lang="en-US" sz="1600" dirty="0" smtClean="0"/>
              <a:t>go back </a:t>
            </a:r>
            <a:r>
              <a:rPr lang="en-US" sz="1600" dirty="0" smtClean="0"/>
              <a:t>to sleep again.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 TCM </a:t>
            </a:r>
            <a:r>
              <a:rPr lang="en-US" altLang="zh-CN" sz="1800" dirty="0" err="1" smtClean="0"/>
              <a:t>Dx</a:t>
            </a:r>
            <a:r>
              <a:rPr lang="en-US" altLang="zh-CN" sz="1800" dirty="0" smtClean="0"/>
              <a:t>: </a:t>
            </a:r>
          </a:p>
          <a:p>
            <a:pPr lvl="1"/>
            <a:r>
              <a:rPr lang="en-US" altLang="zh-CN" sz="1600" dirty="0" err="1" smtClean="0"/>
              <a:t>kd</a:t>
            </a:r>
            <a:r>
              <a:rPr lang="en-US" altLang="zh-CN" sz="1600" dirty="0" smtClean="0"/>
              <a:t> deficiency—</a:t>
            </a:r>
            <a:r>
              <a:rPr lang="en-US" altLang="zh-CN" sz="1600" dirty="0" err="1" smtClean="0"/>
              <a:t>kd</a:t>
            </a:r>
            <a:r>
              <a:rPr lang="en-US" altLang="zh-CN" sz="1600" dirty="0" smtClean="0"/>
              <a:t> essence deficiency –brain marrow lack of nourish;</a:t>
            </a:r>
          </a:p>
          <a:p>
            <a:pPr lvl="1"/>
            <a:r>
              <a:rPr lang="en-US" altLang="zh-CN" sz="1600" dirty="0" smtClean="0"/>
              <a:t> heart can’t get nourish from prenatal </a:t>
            </a:r>
            <a:r>
              <a:rPr lang="en-US" altLang="zh-CN" sz="1600" dirty="0" err="1" smtClean="0"/>
              <a:t>kd</a:t>
            </a:r>
            <a:r>
              <a:rPr lang="en-US" altLang="zh-CN" sz="1600" dirty="0" smtClean="0"/>
              <a:t> essence-- heart predominate spirit, speech, emotion and sleep;</a:t>
            </a:r>
          </a:p>
          <a:p>
            <a:pPr lvl="1"/>
            <a:r>
              <a:rPr lang="en-US" altLang="zh-CN" sz="1600" dirty="0" smtClean="0"/>
              <a:t>Heart and kidney meridian all reach to tongue to sent essence to power speech</a:t>
            </a:r>
          </a:p>
          <a:p>
            <a:pPr lvl="1"/>
            <a:endParaRPr lang="en-US" sz="1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Case Study </a:t>
            </a:r>
            <a:r>
              <a:rPr lang="en-US" sz="1800" dirty="0" smtClean="0"/>
              <a:t>(</a:t>
            </a:r>
            <a:r>
              <a:rPr lang="en-US" sz="1800" dirty="0" smtClean="0"/>
              <a:t>continued)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altLang="zh-CN" sz="1600" dirty="0" smtClean="0"/>
              <a:t>TCM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: nourish </a:t>
            </a:r>
            <a:r>
              <a:rPr lang="en-US" altLang="zh-CN" sz="1600" dirty="0" err="1" smtClean="0"/>
              <a:t>kd</a:t>
            </a:r>
            <a:r>
              <a:rPr lang="en-US" altLang="zh-CN" sz="1600" dirty="0" smtClean="0"/>
              <a:t> essence and heart blood</a:t>
            </a:r>
          </a:p>
          <a:p>
            <a:pPr lvl="1"/>
            <a:r>
              <a:rPr lang="en-US" altLang="zh-CN" sz="1500" dirty="0" smtClean="0"/>
              <a:t>acupuncture: needling and magnet cupping </a:t>
            </a:r>
          </a:p>
          <a:p>
            <a:pPr lvl="1"/>
            <a:r>
              <a:rPr lang="en-US" sz="1500" dirty="0" err="1" smtClean="0"/>
              <a:t>Tuina</a:t>
            </a:r>
            <a:r>
              <a:rPr lang="en-US" sz="1500" dirty="0" smtClean="0"/>
              <a:t> </a:t>
            </a:r>
            <a:r>
              <a:rPr lang="en-US" sz="1500" dirty="0" smtClean="0"/>
              <a:t>massage</a:t>
            </a:r>
            <a:endParaRPr lang="en-US" altLang="zh-CN" sz="1500" dirty="0" smtClean="0"/>
          </a:p>
          <a:p>
            <a:pPr lvl="1"/>
            <a:r>
              <a:rPr lang="en-US" altLang="zh-CN" sz="1500" dirty="0" smtClean="0"/>
              <a:t>3x/week, 15-20nimutes/each section</a:t>
            </a:r>
          </a:p>
          <a:p>
            <a:pPr lvl="1"/>
            <a:r>
              <a:rPr lang="en-US" altLang="zh-CN" sz="1500" dirty="0" smtClean="0"/>
              <a:t>Parent massage  (teach her mother) same points and </a:t>
            </a:r>
            <a:r>
              <a:rPr lang="en-US" altLang="zh-CN" sz="1500" dirty="0" smtClean="0"/>
              <a:t>meridians, </a:t>
            </a:r>
            <a:r>
              <a:rPr lang="en-US" altLang="zh-CN" sz="1500" dirty="0" smtClean="0"/>
              <a:t>20-30minutes, once per day.</a:t>
            </a:r>
          </a:p>
          <a:p>
            <a:pPr lvl="1"/>
            <a:r>
              <a:rPr lang="en-US" sz="1500" dirty="0" smtClean="0"/>
              <a:t>Diet suggestion:</a:t>
            </a:r>
          </a:p>
          <a:p>
            <a:pPr lvl="2"/>
            <a:r>
              <a:rPr lang="en-US" sz="1500" dirty="0" smtClean="0"/>
              <a:t>Dark food- black sesame, mushroom, walnuts,  rich food with Lecithin (egg, soybean….</a:t>
            </a:r>
            <a:r>
              <a:rPr lang="zh-CN" altLang="en-US" sz="1500" dirty="0" smtClean="0"/>
              <a:t> </a:t>
            </a:r>
            <a:r>
              <a:rPr lang="en-US" sz="1500" dirty="0" smtClean="0"/>
              <a:t>), Vitamin B1( liver, beans, brown rice, oat...),Omegar-3(tuna,  eel, sardines,  salmon, cod..) . </a:t>
            </a:r>
          </a:p>
          <a:p>
            <a:pPr lvl="2"/>
            <a:r>
              <a:rPr lang="en-US" sz="1500" dirty="0" smtClean="0"/>
              <a:t>Vegetables : organic</a:t>
            </a:r>
          </a:p>
          <a:p>
            <a:pPr lvl="2"/>
            <a:r>
              <a:rPr lang="en-US" sz="1500" dirty="0" smtClean="0"/>
              <a:t>Herbal drink( no bitter herbs): rose, mint, </a:t>
            </a:r>
            <a:r>
              <a:rPr lang="en-US" sz="1500" dirty="0" err="1" smtClean="0"/>
              <a:t>gojiberry</a:t>
            </a:r>
            <a:r>
              <a:rPr lang="en-US" sz="1500" dirty="0" smtClean="0"/>
              <a:t>, ass hide gelatin(e </a:t>
            </a:r>
            <a:r>
              <a:rPr lang="en-US" sz="1500" dirty="0" err="1" smtClean="0"/>
              <a:t>jiao</a:t>
            </a:r>
            <a:r>
              <a:rPr lang="en-US" sz="1500" dirty="0" smtClean="0"/>
              <a:t>) </a:t>
            </a:r>
          </a:p>
          <a:p>
            <a:pPr lvl="2"/>
            <a:r>
              <a:rPr lang="en-US" sz="1500" dirty="0" smtClean="0"/>
              <a:t>Less sugary food, no </a:t>
            </a:r>
            <a:r>
              <a:rPr lang="en-US" sz="1500" dirty="0" smtClean="0"/>
              <a:t>preservatives</a:t>
            </a:r>
          </a:p>
          <a:p>
            <a:pPr marL="667512" lvl="2" indent="0">
              <a:buNone/>
            </a:pPr>
            <a:endParaRPr lang="en-US" sz="1500" dirty="0" smtClean="0"/>
          </a:p>
          <a:p>
            <a:r>
              <a:rPr lang="en-US" altLang="zh-CN" sz="1600" dirty="0" smtClean="0"/>
              <a:t>Result:  after 6 months, the girl </a:t>
            </a:r>
            <a:r>
              <a:rPr lang="en-US" altLang="zh-CN" sz="1600" dirty="0" smtClean="0"/>
              <a:t>was able </a:t>
            </a:r>
            <a:r>
              <a:rPr lang="en-US" altLang="zh-CN" sz="1600" dirty="0" smtClean="0"/>
              <a:t>to sit down to </a:t>
            </a:r>
            <a:r>
              <a:rPr lang="en-US" altLang="zh-CN" sz="1600" dirty="0" smtClean="0"/>
              <a:t>have a </a:t>
            </a:r>
            <a:r>
              <a:rPr lang="en-US" altLang="zh-CN" sz="1600" dirty="0" smtClean="0"/>
              <a:t>meal, sleep improved a lot, easy </a:t>
            </a:r>
            <a:r>
              <a:rPr lang="en-US" altLang="zh-CN" sz="1600" dirty="0" smtClean="0"/>
              <a:t>to fall asleep </a:t>
            </a:r>
            <a:r>
              <a:rPr lang="en-US" altLang="zh-CN" sz="1600" dirty="0" smtClean="0"/>
              <a:t>and </a:t>
            </a:r>
            <a:r>
              <a:rPr lang="en-US" altLang="zh-CN" sz="1600" dirty="0" smtClean="0"/>
              <a:t>stay asleep</a:t>
            </a:r>
            <a:r>
              <a:rPr lang="en-US" altLang="zh-CN" sz="1600" dirty="0" smtClean="0"/>
              <a:t>. Eye contact </a:t>
            </a:r>
            <a:r>
              <a:rPr lang="en-US" altLang="zh-CN" sz="1600" dirty="0" smtClean="0"/>
              <a:t>was much better. Listen to parents talk. One </a:t>
            </a:r>
            <a:r>
              <a:rPr lang="en-US" altLang="zh-CN" sz="1600" dirty="0" smtClean="0"/>
              <a:t>year </a:t>
            </a:r>
            <a:r>
              <a:rPr lang="en-US" altLang="zh-CN" sz="1600" dirty="0" smtClean="0"/>
              <a:t>later (before </a:t>
            </a:r>
            <a:r>
              <a:rPr lang="en-US" altLang="zh-CN" sz="1600" dirty="0" smtClean="0"/>
              <a:t>they move back to Japan</a:t>
            </a:r>
            <a:r>
              <a:rPr lang="en-US" altLang="zh-CN" sz="1600" dirty="0" smtClean="0"/>
              <a:t>) </a:t>
            </a:r>
            <a:r>
              <a:rPr lang="en-US" altLang="zh-CN" sz="1600" dirty="0" smtClean="0"/>
              <a:t>gradually </a:t>
            </a:r>
            <a:r>
              <a:rPr lang="en-US" altLang="zh-CN" sz="1600" dirty="0" smtClean="0"/>
              <a:t>talked </a:t>
            </a:r>
            <a:r>
              <a:rPr lang="en-US" altLang="zh-CN" sz="1600" dirty="0" smtClean="0"/>
              <a:t>more, </a:t>
            </a:r>
            <a:r>
              <a:rPr lang="en-US" altLang="zh-CN" sz="1600" dirty="0" smtClean="0"/>
              <a:t>was able </a:t>
            </a:r>
            <a:r>
              <a:rPr lang="en-US" altLang="zh-CN" sz="1600" dirty="0" smtClean="0"/>
              <a:t>to sit down and </a:t>
            </a:r>
            <a:r>
              <a:rPr lang="en-US" altLang="zh-CN" sz="1600" dirty="0" smtClean="0"/>
              <a:t>listen to stories </a:t>
            </a:r>
            <a:r>
              <a:rPr lang="en-US" altLang="zh-CN" sz="1600" dirty="0" smtClean="0"/>
              <a:t>for 5 more minutes and </a:t>
            </a:r>
            <a:r>
              <a:rPr lang="en-US" altLang="zh-CN" sz="1600" dirty="0" smtClean="0"/>
              <a:t>liked </a:t>
            </a:r>
            <a:r>
              <a:rPr lang="en-US" altLang="zh-CN" sz="1600" dirty="0" smtClean="0"/>
              <a:t>to read picture books which </a:t>
            </a:r>
            <a:r>
              <a:rPr lang="en-US" altLang="zh-CN" sz="1600" dirty="0" smtClean="0"/>
              <a:t>she was never </a:t>
            </a:r>
            <a:r>
              <a:rPr lang="en-US" altLang="zh-CN" sz="1600" dirty="0" smtClean="0"/>
              <a:t>able to do </a:t>
            </a:r>
            <a:r>
              <a:rPr lang="en-US" altLang="zh-CN" sz="1600" dirty="0" smtClean="0"/>
              <a:t>it before.  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Anyone </a:t>
            </a:r>
            <a:r>
              <a:rPr lang="en-US" dirty="0" smtClean="0"/>
              <a:t>with autism could </a:t>
            </a:r>
            <a:r>
              <a:rPr lang="en-US" dirty="0" smtClean="0"/>
              <a:t>benefit from acupuncture </a:t>
            </a:r>
            <a:r>
              <a:rPr lang="en-US" dirty="0" smtClean="0"/>
              <a:t>and herbal medicine. We will work with </a:t>
            </a:r>
            <a:r>
              <a:rPr lang="en-US" dirty="0" smtClean="0"/>
              <a:t>the </a:t>
            </a:r>
            <a:r>
              <a:rPr lang="en-US" dirty="0" smtClean="0"/>
              <a:t>parents closely, offer </a:t>
            </a:r>
            <a:r>
              <a:rPr lang="en-US" dirty="0" smtClean="0"/>
              <a:t>complete, </a:t>
            </a:r>
            <a:r>
              <a:rPr lang="en-US" i="1" dirty="0" smtClean="0">
                <a:solidFill>
                  <a:srgbClr val="FF0000"/>
                </a:solidFill>
              </a:rPr>
              <a:t>individualized</a:t>
            </a:r>
            <a:r>
              <a:rPr lang="en-US" dirty="0" smtClean="0"/>
              <a:t>  Chinese medicine approach: acupuncture, massage, herbal medicine and diet consultation.</a:t>
            </a:r>
          </a:p>
          <a:p>
            <a:r>
              <a:rPr lang="en-US" dirty="0" smtClean="0"/>
              <a:t>Cases with higher success rate: </a:t>
            </a:r>
            <a:endParaRPr lang="en-US" dirty="0" smtClean="0"/>
          </a:p>
          <a:p>
            <a:pPr lvl="1"/>
            <a:r>
              <a:rPr lang="en-US" dirty="0" smtClean="0"/>
              <a:t>Younger  age </a:t>
            </a:r>
          </a:p>
          <a:p>
            <a:pPr lvl="1"/>
            <a:r>
              <a:rPr lang="en-US" dirty="0" smtClean="0"/>
              <a:t>Without complication</a:t>
            </a:r>
          </a:p>
          <a:p>
            <a:pPr lvl="1"/>
            <a:r>
              <a:rPr lang="en-US" dirty="0" smtClean="0"/>
              <a:t>Parents corporate</a:t>
            </a:r>
          </a:p>
          <a:p>
            <a:pPr lvl="1"/>
            <a:r>
              <a:rPr lang="en-US" dirty="0" smtClean="0"/>
              <a:t>Multi-therapies</a:t>
            </a:r>
          </a:p>
          <a:p>
            <a:pPr lvl="1"/>
            <a:r>
              <a:rPr lang="en-US" dirty="0" smtClean="0"/>
              <a:t>Balanced diet</a:t>
            </a:r>
          </a:p>
          <a:p>
            <a:pPr lvl="1"/>
            <a:r>
              <a:rPr lang="en-US" dirty="0" smtClean="0"/>
              <a:t>Long term battle</a:t>
            </a:r>
          </a:p>
          <a:p>
            <a:r>
              <a:rPr lang="en-US" dirty="0" smtClean="0"/>
              <a:t>Less likely to succeed:</a:t>
            </a:r>
            <a:endParaRPr lang="en-US" dirty="0" smtClean="0"/>
          </a:p>
          <a:p>
            <a:pPr lvl="1"/>
            <a:r>
              <a:rPr lang="en-US" dirty="0" smtClean="0"/>
              <a:t>Severe cases with complications </a:t>
            </a:r>
          </a:p>
          <a:p>
            <a:pPr lvl="1"/>
            <a:r>
              <a:rPr lang="en-US" dirty="0" smtClean="0"/>
              <a:t>Busy parents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982</TotalTime>
  <Words>503</Words>
  <Application>Microsoft Office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Treat Autism with TCM</vt:lpstr>
      <vt:lpstr>TCM Diagnosis</vt:lpstr>
      <vt:lpstr>Acupuncture </vt:lpstr>
      <vt:lpstr>TCM Medicinal Food</vt:lpstr>
      <vt:lpstr>TCM Diet for Autism   </vt:lpstr>
      <vt:lpstr>A Case Study</vt:lpstr>
      <vt:lpstr>A Case Study (continued)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 Autism with TCM</dc:title>
  <dc:creator>zzz</dc:creator>
  <cp:lastModifiedBy>Wang</cp:lastModifiedBy>
  <cp:revision>96</cp:revision>
  <dcterms:created xsi:type="dcterms:W3CDTF">2012-08-20T22:35:47Z</dcterms:created>
  <dcterms:modified xsi:type="dcterms:W3CDTF">2012-08-30T02:06:56Z</dcterms:modified>
</cp:coreProperties>
</file>